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2" r:id="rId6"/>
    <p:sldId id="263" r:id="rId7"/>
    <p:sldId id="269" r:id="rId8"/>
    <p:sldId id="317" r:id="rId9"/>
    <p:sldId id="273" r:id="rId10"/>
    <p:sldId id="318" r:id="rId11"/>
    <p:sldId id="272" r:id="rId12"/>
    <p:sldId id="283" r:id="rId13"/>
    <p:sldId id="320" r:id="rId14"/>
    <p:sldId id="270" r:id="rId15"/>
    <p:sldId id="331" r:id="rId16"/>
    <p:sldId id="292" r:id="rId17"/>
    <p:sldId id="293" r:id="rId18"/>
    <p:sldId id="297" r:id="rId19"/>
    <p:sldId id="294" r:id="rId20"/>
    <p:sldId id="298" r:id="rId21"/>
    <p:sldId id="296" r:id="rId22"/>
    <p:sldId id="295" r:id="rId23"/>
    <p:sldId id="324" r:id="rId24"/>
    <p:sldId id="301" r:id="rId25"/>
    <p:sldId id="321" r:id="rId26"/>
    <p:sldId id="299" r:id="rId27"/>
    <p:sldId id="300" r:id="rId28"/>
    <p:sldId id="329" r:id="rId29"/>
    <p:sldId id="310" r:id="rId30"/>
    <p:sldId id="312" r:id="rId31"/>
    <p:sldId id="330" r:id="rId32"/>
    <p:sldId id="311" r:id="rId33"/>
    <p:sldId id="302" r:id="rId34"/>
    <p:sldId id="305" r:id="rId35"/>
    <p:sldId id="304" r:id="rId36"/>
    <p:sldId id="303" r:id="rId37"/>
    <p:sldId id="306" r:id="rId38"/>
    <p:sldId id="307" r:id="rId39"/>
    <p:sldId id="308" r:id="rId40"/>
    <p:sldId id="309" r:id="rId41"/>
    <p:sldId id="325" r:id="rId42"/>
    <p:sldId id="326" r:id="rId43"/>
    <p:sldId id="327" r:id="rId44"/>
    <p:sldId id="332" r:id="rId45"/>
    <p:sldId id="313" r:id="rId46"/>
    <p:sldId id="314" r:id="rId47"/>
    <p:sldId id="315" r:id="rId48"/>
    <p:sldId id="316" r:id="rId49"/>
    <p:sldId id="333" r:id="rId50"/>
    <p:sldId id="322" r:id="rId51"/>
    <p:sldId id="334" r:id="rId52"/>
    <p:sldId id="335" r:id="rId53"/>
    <p:sldId id="286" r:id="rId54"/>
    <p:sldId id="271" r:id="rId55"/>
    <p:sldId id="287" r:id="rId56"/>
    <p:sldId id="288" r:id="rId57"/>
    <p:sldId id="328" r:id="rId5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7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63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3B9E9-5582-442E-8F9F-2F42E2B14A9C}" type="datetimeFigureOut">
              <a:rPr lang="en-US" smtClean="0"/>
              <a:t>8/31/2016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DBEFC2-0E88-4824-A270-378110B9F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633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3B9E9-5582-442E-8F9F-2F42E2B14A9C}" type="datetimeFigureOut">
              <a:rPr lang="en-US" smtClean="0"/>
              <a:t>8/31/2016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DBEFC2-0E88-4824-A270-378110B9F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613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3B9E9-5582-442E-8F9F-2F42E2B14A9C}" type="datetimeFigureOut">
              <a:rPr lang="en-US" smtClean="0"/>
              <a:t>8/31/2016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DBEFC2-0E88-4824-A270-378110B9F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0650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3B9E9-5582-442E-8F9F-2F42E2B14A9C}" type="datetimeFigureOut">
              <a:rPr lang="en-US" smtClean="0"/>
              <a:t>8/31/2016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DBEFC2-0E88-4824-A270-378110B9F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7876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3B9E9-5582-442E-8F9F-2F42E2B14A9C}" type="datetimeFigureOut">
              <a:rPr lang="en-US" smtClean="0"/>
              <a:t>8/31/2016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DBEFC2-0E88-4824-A270-378110B9F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1488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3B9E9-5582-442E-8F9F-2F42E2B14A9C}" type="datetimeFigureOut">
              <a:rPr lang="en-US" smtClean="0"/>
              <a:t>8/31/2016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DBEFC2-0E88-4824-A270-378110B9F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5615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3B9E9-5582-442E-8F9F-2F42E2B14A9C}" type="datetimeFigureOut">
              <a:rPr lang="en-US" smtClean="0"/>
              <a:t>8/31/2016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DBEFC2-0E88-4824-A270-378110B9F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8530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3B9E9-5582-442E-8F9F-2F42E2B14A9C}" type="datetimeFigureOut">
              <a:rPr lang="en-US" smtClean="0"/>
              <a:t>8/31/2016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DBEFC2-0E88-4824-A270-378110B9F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2277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3B9E9-5582-442E-8F9F-2F42E2B14A9C}" type="datetimeFigureOut">
              <a:rPr lang="en-US" smtClean="0"/>
              <a:t>8/31/2016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DBEFC2-0E88-4824-A270-378110B9F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6833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3B9E9-5582-442E-8F9F-2F42E2B14A9C}" type="datetimeFigureOut">
              <a:rPr lang="en-US" smtClean="0"/>
              <a:t>8/31/2016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DBEFC2-0E88-4824-A270-378110B9F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0911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3B9E9-5582-442E-8F9F-2F42E2B14A9C}" type="datetimeFigureOut">
              <a:rPr lang="en-US" smtClean="0"/>
              <a:t>8/31/2016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DBEFC2-0E88-4824-A270-378110B9F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4622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33B9E9-5582-442E-8F9F-2F42E2B14A9C}" type="datetimeFigureOut">
              <a:rPr lang="en-US" smtClean="0"/>
              <a:t>8/31/2016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DBEFC2-0E88-4824-A270-378110B9F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17422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odeAperture/HDC2016" TargetMode="External"/><Relationship Id="rId2" Type="http://schemas.openxmlformats.org/officeDocument/2006/relationships/hyperlink" Target="mailto:bob.walker@codeaperture.io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Secure Your ASP.NET </a:t>
            </a:r>
            <a:r>
              <a:rPr lang="en-US" dirty="0" err="1"/>
              <a:t>WebApi</a:t>
            </a:r>
            <a:r>
              <a:rPr lang="en-US" dirty="0"/>
              <a:t> and MVC Applications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4000" dirty="0"/>
              <a:t>Bob Walker</a:t>
            </a:r>
          </a:p>
          <a:p>
            <a:r>
              <a:rPr lang="en-US" sz="1800" dirty="0"/>
              <a:t>Lead Application Developer - Farm Credit Services of America</a:t>
            </a:r>
          </a:p>
        </p:txBody>
      </p:sp>
    </p:spTree>
    <p:extLst>
      <p:ext uri="{BB962C8B-B14F-4D97-AF65-F5344CB8AC3E}">
        <p14:creationId xmlns:p14="http://schemas.microsoft.com/office/powerpoint/2010/main" val="15307134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Have realistic security expectations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1262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74394" y="1091403"/>
            <a:ext cx="10443211" cy="43513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4984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There is a struggle between usability and security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2474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Realistic Approach to Security…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8286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Layers Of Security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5876" r="5876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en-US" dirty="0"/>
              <a:t>Authentication</a:t>
            </a:r>
          </a:p>
          <a:p>
            <a:pPr marL="285750" indent="-285750">
              <a:buFontTx/>
              <a:buChar char="-"/>
            </a:pPr>
            <a:r>
              <a:rPr lang="en-US" dirty="0"/>
              <a:t>Authorization</a:t>
            </a:r>
          </a:p>
          <a:p>
            <a:pPr marL="285750" indent="-285750">
              <a:buFontTx/>
              <a:buChar char="-"/>
            </a:pPr>
            <a:r>
              <a:rPr lang="en-US" dirty="0"/>
              <a:t>Data Validation</a:t>
            </a:r>
          </a:p>
          <a:p>
            <a:pPr marL="285750" indent="-285750">
              <a:buFontTx/>
              <a:buChar char="-"/>
            </a:pPr>
            <a:r>
              <a:rPr lang="en-US" dirty="0"/>
              <a:t>Content Filters</a:t>
            </a:r>
          </a:p>
          <a:p>
            <a:pPr marL="285750" indent="-285750">
              <a:buFontTx/>
              <a:buChar char="-"/>
            </a:pPr>
            <a:r>
              <a:rPr lang="en-US" dirty="0"/>
              <a:t>Action Filters</a:t>
            </a:r>
          </a:p>
          <a:p>
            <a:pPr marL="285750" indent="-285750">
              <a:buFontTx/>
              <a:buChar char="-"/>
            </a:pPr>
            <a:r>
              <a:rPr lang="en-US" dirty="0"/>
              <a:t>Encryption</a:t>
            </a:r>
          </a:p>
          <a:p>
            <a:pPr marL="285750" indent="-285750">
              <a:buFontTx/>
              <a:buChar char="-"/>
            </a:pPr>
            <a:r>
              <a:rPr lang="en-US" dirty="0"/>
              <a:t>Hashing</a:t>
            </a:r>
          </a:p>
          <a:p>
            <a:pPr marL="285750" indent="-285750">
              <a:buFontTx/>
              <a:buChar char="-"/>
            </a:pPr>
            <a:r>
              <a:rPr lang="en-US" dirty="0"/>
              <a:t>Code Reviews</a:t>
            </a:r>
          </a:p>
          <a:p>
            <a:pPr marL="285750" indent="-285750">
              <a:buFontTx/>
              <a:buChar char="-"/>
            </a:pPr>
            <a:r>
              <a:rPr lang="en-US" dirty="0"/>
              <a:t>White-Hat Hacking</a:t>
            </a:r>
          </a:p>
          <a:p>
            <a:pPr marL="285750" indent="-285750">
              <a:buFontTx/>
              <a:buChar char="-"/>
            </a:pPr>
            <a:r>
              <a:rPr lang="en-US" dirty="0"/>
              <a:t>Code Analysis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606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 Approach to Start With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8174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Appling Changes Globally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3961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91838" y="1413204"/>
            <a:ext cx="5319735" cy="5183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1976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10018" y="1825625"/>
            <a:ext cx="757196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3382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Level Security Problems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Developers will forget (we’re human!)</a:t>
            </a:r>
          </a:p>
          <a:p>
            <a:r>
              <a:rPr lang="en-US" dirty="0"/>
              <a:t>Inconsistency</a:t>
            </a:r>
          </a:p>
          <a:p>
            <a:r>
              <a:rPr lang="en-US" dirty="0"/>
              <a:t>More code to maintain</a:t>
            </a:r>
          </a:p>
          <a:p>
            <a:r>
              <a:rPr lang="en-US" dirty="0"/>
              <a:t>Duplicated code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60395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188" y="1364266"/>
            <a:ext cx="6172200" cy="4119943"/>
          </a:xfrm>
        </p:spPr>
      </p:pic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en-US" dirty="0"/>
              <a:t>Developer since 2004</a:t>
            </a:r>
          </a:p>
          <a:p>
            <a:pPr marL="285750" indent="-285750">
              <a:buFontTx/>
              <a:buChar char="-"/>
            </a:pPr>
            <a:r>
              <a:rPr lang="en-US" dirty="0"/>
              <a:t>Lead Application Developer for Farm Credit Services of America</a:t>
            </a:r>
          </a:p>
          <a:p>
            <a:pPr marL="285750" indent="-285750">
              <a:buFontTx/>
              <a:buChar char="-"/>
            </a:pPr>
            <a:r>
              <a:rPr lang="en-US" dirty="0"/>
              <a:t>Previously worked for </a:t>
            </a:r>
            <a:r>
              <a:rPr lang="en-US" dirty="0" err="1"/>
              <a:t>TelventDTN</a:t>
            </a:r>
            <a:r>
              <a:rPr lang="en-US" dirty="0"/>
              <a:t> (later Schneider Electric), West Corporation, and </a:t>
            </a:r>
            <a:r>
              <a:rPr lang="en-US" dirty="0" err="1"/>
              <a:t>Sandhills</a:t>
            </a:r>
            <a:r>
              <a:rPr lang="en-US" dirty="0"/>
              <a:t> Publishing</a:t>
            </a:r>
          </a:p>
          <a:p>
            <a:pPr marL="285750" indent="-285750">
              <a:buFontTx/>
              <a:buChar char="-"/>
            </a:pPr>
            <a:r>
              <a:rPr lang="en-US" dirty="0"/>
              <a:t>Married in 2015</a:t>
            </a:r>
          </a:p>
          <a:p>
            <a:pPr marL="285750" indent="-285750">
              <a:buFontTx/>
              <a:buChar char="-"/>
            </a:pPr>
            <a:r>
              <a:rPr lang="en-US" dirty="0"/>
              <a:t>Passions: Software Development, Cycling, Photography</a:t>
            </a:r>
          </a:p>
          <a:p>
            <a:pPr marL="285750" indent="-285750">
              <a:buFontTx/>
              <a:buChar char="-"/>
            </a:pPr>
            <a:r>
              <a:rPr lang="en-US" dirty="0"/>
              <a:t>Founder</a:t>
            </a:r>
            <a:r>
              <a:rPr lang="en-US"/>
              <a:t>: CodeAperture.io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09705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It’s Mathematics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20 </a:t>
            </a:r>
            <a:r>
              <a:rPr lang="en-US" dirty="0" err="1"/>
              <a:t>WebApi</a:t>
            </a:r>
            <a:r>
              <a:rPr lang="en-US" dirty="0"/>
              <a:t> Controllers</a:t>
            </a:r>
          </a:p>
          <a:p>
            <a:pPr marL="0" indent="0">
              <a:buNone/>
            </a:pPr>
            <a:r>
              <a:rPr lang="en-US" dirty="0"/>
              <a:t>x 4 Method Per Controller (CRUD)</a:t>
            </a:r>
          </a:p>
          <a:p>
            <a:pPr marL="0" indent="0">
              <a:buNone/>
            </a:pPr>
            <a:r>
              <a:rPr lang="en-US" dirty="0"/>
              <a:t>= 100 Attributes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/>
              <a:t>50 </a:t>
            </a:r>
            <a:r>
              <a:rPr lang="en-US" dirty="0" err="1"/>
              <a:t>WebApi</a:t>
            </a:r>
            <a:r>
              <a:rPr lang="en-US" dirty="0"/>
              <a:t> Controllers</a:t>
            </a:r>
          </a:p>
          <a:p>
            <a:pPr marL="0" indent="0">
              <a:buNone/>
            </a:pPr>
            <a:r>
              <a:rPr lang="en-US" dirty="0"/>
              <a:t>x 4 Method Per Controller (CRUD)</a:t>
            </a:r>
          </a:p>
          <a:p>
            <a:pPr marL="0" indent="0">
              <a:buNone/>
            </a:pPr>
            <a:r>
              <a:rPr lang="en-US" dirty="0"/>
              <a:t>= 200 Attributes</a:t>
            </a:r>
          </a:p>
        </p:txBody>
      </p:sp>
    </p:spTree>
    <p:extLst>
      <p:ext uri="{BB962C8B-B14F-4D97-AF65-F5344CB8AC3E}">
        <p14:creationId xmlns:p14="http://schemas.microsoft.com/office/powerpoint/2010/main" val="3446979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Level Security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3897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Level Security Settings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Web.config</a:t>
            </a:r>
            <a:r>
              <a:rPr lang="en-US" dirty="0"/>
              <a:t> / </a:t>
            </a:r>
            <a:r>
              <a:rPr lang="en-US" dirty="0" err="1"/>
              <a:t>App.config</a:t>
            </a:r>
            <a:endParaRPr lang="en-US" dirty="0"/>
          </a:p>
          <a:p>
            <a:r>
              <a:rPr lang="en-US" dirty="0" err="1"/>
              <a:t>Global.asax</a:t>
            </a:r>
            <a:endParaRPr lang="en-US" dirty="0"/>
          </a:p>
          <a:p>
            <a:r>
              <a:rPr lang="en-US" dirty="0"/>
              <a:t>Exception Filters</a:t>
            </a:r>
          </a:p>
          <a:p>
            <a:r>
              <a:rPr lang="en-US" dirty="0"/>
              <a:t>Action Filters</a:t>
            </a:r>
          </a:p>
          <a:p>
            <a:r>
              <a:rPr lang="en-US" dirty="0" err="1"/>
              <a:t>DbContext</a:t>
            </a:r>
            <a:r>
              <a:rPr lang="en-US" dirty="0"/>
              <a:t> (if using Entity Framework)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61374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Configuration Changes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1442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 Security Policy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9057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Cross-Site Scripting (XSS)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JavaScript is injected into a system</a:t>
            </a:r>
          </a:p>
          <a:p>
            <a:pPr lvl="1"/>
            <a:r>
              <a:rPr lang="en-US" dirty="0"/>
              <a:t>Persistent</a:t>
            </a:r>
          </a:p>
          <a:p>
            <a:pPr lvl="1"/>
            <a:r>
              <a:rPr lang="en-US" dirty="0"/>
              <a:t>Non-Persistent (reflective)</a:t>
            </a:r>
          </a:p>
          <a:p>
            <a:r>
              <a:rPr lang="en-US" dirty="0"/>
              <a:t>Downloads malicious payload</a:t>
            </a:r>
          </a:p>
          <a:p>
            <a:pPr lvl="1"/>
            <a:r>
              <a:rPr lang="en-US" dirty="0"/>
              <a:t>Sends cookie information (session hijacking)</a:t>
            </a:r>
          </a:p>
          <a:p>
            <a:pPr lvl="1"/>
            <a:r>
              <a:rPr lang="en-US" dirty="0"/>
              <a:t>Keystroke logger</a:t>
            </a:r>
          </a:p>
          <a:p>
            <a:pPr lvl="1"/>
            <a:r>
              <a:rPr lang="en-US" dirty="0"/>
              <a:t>Viruses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46765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 Security Policy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Response Headers</a:t>
            </a:r>
          </a:p>
          <a:p>
            <a:r>
              <a:rPr lang="en-US" dirty="0"/>
              <a:t>Whitelist of acceptable sources / Blacklist of unacceptable sources</a:t>
            </a:r>
          </a:p>
          <a:p>
            <a:r>
              <a:rPr lang="en-US" dirty="0"/>
              <a:t>Types</a:t>
            </a:r>
          </a:p>
          <a:p>
            <a:pPr lvl="1"/>
            <a:r>
              <a:rPr lang="en-US" dirty="0"/>
              <a:t>JavaScript</a:t>
            </a:r>
          </a:p>
          <a:p>
            <a:pPr lvl="1"/>
            <a:r>
              <a:rPr lang="en-US" dirty="0"/>
              <a:t>Images</a:t>
            </a:r>
          </a:p>
          <a:p>
            <a:pPr lvl="1"/>
            <a:r>
              <a:rPr lang="en-US" dirty="0"/>
              <a:t>CSS</a:t>
            </a:r>
          </a:p>
          <a:p>
            <a:pPr lvl="1"/>
            <a:r>
              <a:rPr lang="en-US" dirty="0" err="1"/>
              <a:t>Websocket</a:t>
            </a:r>
            <a:endParaRPr lang="en-US" dirty="0"/>
          </a:p>
          <a:p>
            <a:r>
              <a:rPr lang="en-US" dirty="0"/>
              <a:t>Disables inline CSS, </a:t>
            </a:r>
            <a:r>
              <a:rPr lang="en-US" dirty="0" err="1"/>
              <a:t>eval</a:t>
            </a:r>
            <a:r>
              <a:rPr lang="en-US" dirty="0"/>
              <a:t> function, </a:t>
            </a:r>
            <a:r>
              <a:rPr lang="en-US" dirty="0" err="1"/>
              <a:t>setTimeout</a:t>
            </a:r>
            <a:r>
              <a:rPr lang="en-US" dirty="0"/>
              <a:t>, </a:t>
            </a:r>
            <a:r>
              <a:rPr lang="en-US" dirty="0" err="1"/>
              <a:t>setInterval</a:t>
            </a:r>
            <a:r>
              <a:rPr lang="en-US" dirty="0"/>
              <a:t>, DOM event handlers </a:t>
            </a:r>
          </a:p>
          <a:p>
            <a:r>
              <a:rPr lang="en-US" dirty="0"/>
              <a:t>Configured in </a:t>
            </a:r>
            <a:r>
              <a:rPr lang="en-US" dirty="0" err="1"/>
              <a:t>web.config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37799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 Security Policy Demo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2019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 Security Policy Rules Of Thumb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Blacklist everything</a:t>
            </a:r>
          </a:p>
          <a:p>
            <a:r>
              <a:rPr lang="en-US" dirty="0"/>
              <a:t>Whitelist only accepted sources</a:t>
            </a:r>
          </a:p>
          <a:p>
            <a:r>
              <a:rPr lang="en-US" dirty="0"/>
              <a:t>Test, test, test</a:t>
            </a:r>
          </a:p>
          <a:p>
            <a:r>
              <a:rPr lang="en-US" dirty="0"/>
              <a:t>Don’t blindly add</a:t>
            </a:r>
          </a:p>
        </p:txBody>
      </p:sp>
    </p:spTree>
    <p:extLst>
      <p:ext uri="{BB962C8B-B14F-4D97-AF65-F5344CB8AC3E}">
        <p14:creationId xmlns:p14="http://schemas.microsoft.com/office/powerpoint/2010/main" val="8999243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Cookie Policies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4007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Farm Credit Services of America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en-US" dirty="0"/>
              <a:t>Association in Farm Credit System which started in 1916</a:t>
            </a:r>
          </a:p>
          <a:p>
            <a:pPr marL="285750" indent="-285750">
              <a:buFontTx/>
              <a:buChar char="-"/>
            </a:pPr>
            <a:r>
              <a:rPr lang="en-US" dirty="0"/>
              <a:t>Lending institution providing credit to 1/3 of rural America</a:t>
            </a:r>
          </a:p>
          <a:p>
            <a:pPr marL="285750" indent="-285750">
              <a:buFontTx/>
              <a:buChar char="-"/>
            </a:pPr>
            <a:r>
              <a:rPr lang="en-US" dirty="0"/>
              <a:t>Types of loans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Budget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Line of Credit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Real Estate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Country Home Loan</a:t>
            </a:r>
          </a:p>
          <a:p>
            <a:pPr marL="285750" indent="-285750">
              <a:buFontTx/>
              <a:buChar char="-"/>
            </a:pPr>
            <a:r>
              <a:rPr lang="en-US" dirty="0"/>
              <a:t>My Team is responsible for one of the loan origination systems</a:t>
            </a:r>
          </a:p>
          <a:p>
            <a:pPr marL="742950" lvl="1" indent="-285750">
              <a:buFontTx/>
              <a:buChar char="-"/>
            </a:pPr>
            <a:endParaRPr lang="en-US" dirty="0"/>
          </a:p>
        </p:txBody>
      </p:sp>
      <p:pic>
        <p:nvPicPr>
          <p:cNvPr id="21" name="Content Placeholder 20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83188" y="2289536"/>
            <a:ext cx="6172200" cy="2269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6118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Hijacking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Attacker using XSS is able to hijack session cookies</a:t>
            </a:r>
          </a:p>
          <a:p>
            <a:r>
              <a:rPr lang="en-US" dirty="0"/>
              <a:t>Attackers go after</a:t>
            </a:r>
          </a:p>
          <a:p>
            <a:pPr lvl="1"/>
            <a:r>
              <a:rPr lang="en-US" dirty="0"/>
              <a:t>E-Commerce Sites (Amazon, </a:t>
            </a:r>
            <a:r>
              <a:rPr lang="en-US" dirty="0" err="1"/>
              <a:t>NewEgg</a:t>
            </a:r>
            <a:r>
              <a:rPr lang="en-US" dirty="0"/>
              <a:t>, etc.)</a:t>
            </a:r>
          </a:p>
          <a:p>
            <a:pPr lvl="1"/>
            <a:r>
              <a:rPr lang="en-US" dirty="0"/>
              <a:t>Banking</a:t>
            </a:r>
          </a:p>
          <a:p>
            <a:pPr lvl="1"/>
            <a:r>
              <a:rPr lang="en-US" dirty="0"/>
              <a:t>Email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6052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Cookie Policy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HttpOnlyCookies</a:t>
            </a:r>
            <a:r>
              <a:rPr lang="en-US" dirty="0"/>
              <a:t> - Any cookie sent from the server cannot be accessed via JavaScript</a:t>
            </a:r>
          </a:p>
          <a:p>
            <a:r>
              <a:rPr lang="en-US" dirty="0" err="1"/>
              <a:t>RequireSSL</a:t>
            </a:r>
            <a:r>
              <a:rPr lang="en-US" dirty="0"/>
              <a:t> – Cookies are only sent when accessing SSL side</a:t>
            </a:r>
          </a:p>
          <a:p>
            <a:r>
              <a:rPr lang="en-US" dirty="0"/>
              <a:t>Configured in </a:t>
            </a:r>
            <a:r>
              <a:rPr lang="en-US" dirty="0" err="1"/>
              <a:t>web.config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55651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Cookie Policy Demo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6800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Exception Filter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3673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Exceptions are major security risk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Same information to debug problems is used by attackers</a:t>
            </a:r>
          </a:p>
          <a:p>
            <a:r>
              <a:rPr lang="en-US" dirty="0"/>
              <a:t>SQL Exception</a:t>
            </a:r>
          </a:p>
          <a:p>
            <a:pPr lvl="1"/>
            <a:r>
              <a:rPr lang="en-US" dirty="0"/>
              <a:t>Query Ran</a:t>
            </a:r>
          </a:p>
          <a:p>
            <a:pPr lvl="1"/>
            <a:r>
              <a:rPr lang="en-US" dirty="0"/>
              <a:t>Column Name</a:t>
            </a:r>
          </a:p>
          <a:p>
            <a:pPr lvl="1"/>
            <a:r>
              <a:rPr lang="en-US" dirty="0"/>
              <a:t>Table Names</a:t>
            </a:r>
          </a:p>
          <a:p>
            <a:r>
              <a:rPr lang="en-US" dirty="0"/>
              <a:t>Exception on REST calls</a:t>
            </a:r>
          </a:p>
          <a:p>
            <a:pPr lvl="1"/>
            <a:r>
              <a:rPr lang="en-US" dirty="0"/>
              <a:t>End Point Hit</a:t>
            </a:r>
          </a:p>
          <a:p>
            <a:pPr lvl="1"/>
            <a:r>
              <a:rPr lang="en-US" dirty="0"/>
              <a:t>Parameters</a:t>
            </a:r>
          </a:p>
          <a:p>
            <a:pPr lvl="1"/>
            <a:r>
              <a:rPr lang="en-US" dirty="0"/>
              <a:t>Headers</a:t>
            </a:r>
          </a:p>
        </p:txBody>
      </p:sp>
    </p:spTree>
    <p:extLst>
      <p:ext uri="{BB962C8B-B14F-4D97-AF65-F5344CB8AC3E}">
        <p14:creationId xmlns:p14="http://schemas.microsoft.com/office/powerpoint/2010/main" val="39950192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Exception Filter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Handles all errors thrown</a:t>
            </a:r>
          </a:p>
          <a:p>
            <a:r>
              <a:rPr lang="en-US" dirty="0"/>
              <a:t>Logs Error Details for development team</a:t>
            </a:r>
          </a:p>
          <a:p>
            <a:r>
              <a:rPr lang="en-US" dirty="0"/>
              <a:t>Only Exposes Minimum Information to user</a:t>
            </a:r>
          </a:p>
          <a:p>
            <a:r>
              <a:rPr lang="en-US" dirty="0"/>
              <a:t>Configured global in the </a:t>
            </a:r>
            <a:r>
              <a:rPr lang="en-US" dirty="0" err="1"/>
              <a:t>Global.asax</a:t>
            </a:r>
            <a:r>
              <a:rPr lang="en-US" dirty="0"/>
              <a:t> file</a:t>
            </a:r>
          </a:p>
        </p:txBody>
      </p:sp>
    </p:spTree>
    <p:extLst>
      <p:ext uri="{BB962C8B-B14F-4D97-AF65-F5344CB8AC3E}">
        <p14:creationId xmlns:p14="http://schemas.microsoft.com/office/powerpoint/2010/main" val="7851498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Exception Filter Demo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2084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Action Filters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14245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Action Filters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Custom Business Logic to enforce security</a:t>
            </a:r>
          </a:p>
          <a:p>
            <a:r>
              <a:rPr lang="en-US" dirty="0"/>
              <a:t>Can run before or after request is complete</a:t>
            </a:r>
          </a:p>
          <a:p>
            <a:r>
              <a:rPr lang="en-US" dirty="0"/>
              <a:t>All Action Filters must run before controller method is run</a:t>
            </a:r>
          </a:p>
          <a:p>
            <a:r>
              <a:rPr lang="en-US" dirty="0"/>
              <a:t>Able to access dependency injector</a:t>
            </a:r>
          </a:p>
          <a:p>
            <a:r>
              <a:rPr lang="en-US" dirty="0"/>
              <a:t>Configured globally through </a:t>
            </a:r>
            <a:r>
              <a:rPr lang="en-US" dirty="0" err="1"/>
              <a:t>Global.asax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932902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Loan Application Action Filter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Loan Cannot Be Edited When</a:t>
            </a:r>
          </a:p>
          <a:p>
            <a:pPr lvl="1"/>
            <a:r>
              <a:rPr lang="en-US" dirty="0"/>
              <a:t>It is in “completed” state</a:t>
            </a:r>
          </a:p>
          <a:p>
            <a:pPr lvl="1"/>
            <a:r>
              <a:rPr lang="en-US" dirty="0"/>
              <a:t>Opened by another user</a:t>
            </a:r>
          </a:p>
          <a:p>
            <a:pPr lvl="1"/>
            <a:r>
              <a:rPr lang="en-US" dirty="0"/>
              <a:t>User is viewing in read-only mode</a:t>
            </a:r>
          </a:p>
          <a:p>
            <a:r>
              <a:rPr lang="en-US" dirty="0"/>
              <a:t>Throw Exception when user attempts to edit</a:t>
            </a:r>
          </a:p>
          <a:p>
            <a:r>
              <a:rPr lang="en-US" dirty="0"/>
              <a:t>Be sure to log exception (for auditing!)</a:t>
            </a:r>
          </a:p>
        </p:txBody>
      </p:sp>
    </p:spTree>
    <p:extLst>
      <p:ext uri="{BB962C8B-B14F-4D97-AF65-F5344CB8AC3E}">
        <p14:creationId xmlns:p14="http://schemas.microsoft.com/office/powerpoint/2010/main" val="4642844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Farm Credit is a Target for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5024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Action Filter Demo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30803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 Protection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95459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Configuration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Don’t store username/password in </a:t>
            </a:r>
            <a:r>
              <a:rPr lang="en-US" dirty="0" err="1"/>
              <a:t>web.config</a:t>
            </a:r>
            <a:endParaRPr lang="en-US" dirty="0"/>
          </a:p>
          <a:p>
            <a:r>
              <a:rPr lang="en-US" dirty="0"/>
              <a:t>Don’t grant rights to built in roles for application service account</a:t>
            </a:r>
          </a:p>
          <a:p>
            <a:r>
              <a:rPr lang="en-US" dirty="0"/>
              <a:t>Grant permissions at schema level</a:t>
            </a:r>
          </a:p>
          <a:p>
            <a:pPr lvl="1"/>
            <a:r>
              <a:rPr lang="en-US" dirty="0"/>
              <a:t>Grant select to </a:t>
            </a:r>
            <a:r>
              <a:rPr lang="en-US" dirty="0" err="1"/>
              <a:t>dbo</a:t>
            </a:r>
            <a:endParaRPr lang="en-US" dirty="0"/>
          </a:p>
          <a:p>
            <a:pPr lvl="1"/>
            <a:r>
              <a:rPr lang="en-US" dirty="0"/>
              <a:t>Grant CRUD to custom schema</a:t>
            </a:r>
          </a:p>
          <a:p>
            <a:r>
              <a:rPr lang="en-US" dirty="0"/>
              <a:t>Use different service accounts per application</a:t>
            </a:r>
          </a:p>
        </p:txBody>
      </p:sp>
    </p:spTree>
    <p:extLst>
      <p:ext uri="{BB962C8B-B14F-4D97-AF65-F5344CB8AC3E}">
        <p14:creationId xmlns:p14="http://schemas.microsoft.com/office/powerpoint/2010/main" val="20455311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Entity Framework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context to inherit from </a:t>
            </a:r>
            <a:r>
              <a:rPr lang="en-US" dirty="0" err="1"/>
              <a:t>dbcontext</a:t>
            </a:r>
            <a:endParaRPr lang="en-US" dirty="0"/>
          </a:p>
          <a:p>
            <a:r>
              <a:rPr lang="en-US" dirty="0"/>
              <a:t>Inject custom rules on save changes method</a:t>
            </a:r>
          </a:p>
        </p:txBody>
      </p:sp>
    </p:spTree>
    <p:extLst>
      <p:ext uri="{BB962C8B-B14F-4D97-AF65-F5344CB8AC3E}">
        <p14:creationId xmlns:p14="http://schemas.microsoft.com/office/powerpoint/2010/main" val="267029248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68095"/>
            <a:ext cx="10765781" cy="6789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4521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SDLC Improvements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0970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Automated Testing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Security Exploits are often times nothing more than a missing test case</a:t>
            </a:r>
          </a:p>
          <a:p>
            <a:r>
              <a:rPr lang="en-US" dirty="0"/>
              <a:t>Unit Tests</a:t>
            </a:r>
          </a:p>
          <a:p>
            <a:r>
              <a:rPr lang="en-US" dirty="0"/>
              <a:t>Service Tests</a:t>
            </a:r>
          </a:p>
          <a:p>
            <a:r>
              <a:rPr lang="en-US" dirty="0"/>
              <a:t>UI Tests</a:t>
            </a:r>
          </a:p>
        </p:txBody>
      </p:sp>
    </p:spTree>
    <p:extLst>
      <p:ext uri="{BB962C8B-B14F-4D97-AF65-F5344CB8AC3E}">
        <p14:creationId xmlns:p14="http://schemas.microsoft.com/office/powerpoint/2010/main" val="150912299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White-Hat Hacking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Have other developers try to hack your site</a:t>
            </a:r>
          </a:p>
          <a:p>
            <a:r>
              <a:rPr lang="en-US" dirty="0"/>
              <a:t>Be as evil as you can be</a:t>
            </a:r>
          </a:p>
          <a:p>
            <a:r>
              <a:rPr lang="en-US" dirty="0"/>
              <a:t>Get permission first!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732817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Reviews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Evaluate for possible security flaws</a:t>
            </a:r>
          </a:p>
          <a:p>
            <a:pPr lvl="1"/>
            <a:r>
              <a:rPr lang="en-US" dirty="0"/>
              <a:t>SQL Injection (dynamic SQL)</a:t>
            </a:r>
          </a:p>
          <a:p>
            <a:pPr lvl="1"/>
            <a:r>
              <a:rPr lang="en-US" dirty="0"/>
              <a:t>XSS (reflective and persistent)</a:t>
            </a:r>
          </a:p>
          <a:p>
            <a:pPr lvl="1"/>
            <a:r>
              <a:rPr lang="en-US" dirty="0"/>
              <a:t>Security disabled to support business needs</a:t>
            </a:r>
          </a:p>
          <a:p>
            <a:pPr lvl="1"/>
            <a:r>
              <a:rPr lang="en-US" dirty="0"/>
              <a:t>Object Level Security (try/catch blocks, attributes, etc.)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799024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Intrusion Detection Plan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6688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Cash Money</a:t>
            </a:r>
          </a:p>
        </p:txBody>
      </p:sp>
      <p:pic>
        <p:nvPicPr>
          <p:cNvPr id="1028" name="Picture 4" descr="Image result for cash money breaking bad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5972" y="2149634"/>
            <a:ext cx="5020056" cy="3703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941035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Parts of Plan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Intrusion detection</a:t>
            </a:r>
          </a:p>
          <a:p>
            <a:pPr lvl="1"/>
            <a:r>
              <a:rPr lang="en-US" dirty="0"/>
              <a:t>Automated</a:t>
            </a:r>
          </a:p>
          <a:p>
            <a:pPr lvl="1"/>
            <a:r>
              <a:rPr lang="en-US" dirty="0"/>
              <a:t>Manual</a:t>
            </a:r>
          </a:p>
          <a:p>
            <a:pPr lvl="1"/>
            <a:r>
              <a:rPr lang="en-US" dirty="0"/>
              <a:t>Logging</a:t>
            </a:r>
          </a:p>
          <a:p>
            <a:r>
              <a:rPr lang="en-US" dirty="0"/>
              <a:t>Response</a:t>
            </a:r>
          </a:p>
          <a:p>
            <a:r>
              <a:rPr lang="en-US" dirty="0"/>
              <a:t>Data Cleanup</a:t>
            </a:r>
          </a:p>
          <a:p>
            <a:r>
              <a:rPr lang="en-US" dirty="0"/>
              <a:t>Customer Notification </a:t>
            </a:r>
          </a:p>
          <a:p>
            <a:r>
              <a:rPr lang="en-US" dirty="0"/>
              <a:t>Post </a:t>
            </a:r>
            <a:r>
              <a:rPr lang="en-US" dirty="0" err="1"/>
              <a:t>Moterm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15189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Don’t Start Plan After Your Compromised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70862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074" name="Picture 2" descr="Image result for indiana jones making this up as i go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6129" y="161276"/>
            <a:ext cx="6599742" cy="6599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23377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 all doom and gloom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97760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07827" y="252464"/>
            <a:ext cx="8702876" cy="652715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445748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http://www.azquotes.com/picture-quotes/quote-realistic-expectations-for-life-are-that-we-are-going-to-be-better-today-than-we-were-jim-harbaugh-128-29-69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96" y="729718"/>
            <a:ext cx="11575395" cy="5447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88957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67923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Follow @</a:t>
            </a:r>
            <a:r>
              <a:rPr lang="en-US" dirty="0" err="1"/>
              <a:t>CodeApertureIO</a:t>
            </a:r>
            <a:endParaRPr lang="en-US" dirty="0"/>
          </a:p>
          <a:p>
            <a:r>
              <a:rPr lang="en-US" dirty="0"/>
              <a:t>Email: </a:t>
            </a:r>
            <a:r>
              <a:rPr lang="en-US" dirty="0">
                <a:hlinkClick r:id="rId2"/>
              </a:rPr>
              <a:t>bob.walker@codeaperture.io</a:t>
            </a:r>
            <a:endParaRPr lang="en-US" dirty="0"/>
          </a:p>
          <a:p>
            <a:r>
              <a:rPr lang="en-US" dirty="0"/>
              <a:t>Download: </a:t>
            </a:r>
            <a:r>
              <a:rPr lang="en-US" dirty="0">
                <a:hlinkClick r:id="rId3"/>
              </a:rPr>
              <a:t>https://github.com/CodeAperture/HDC2016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290637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Customer Information</a:t>
            </a:r>
          </a:p>
        </p:txBody>
      </p:sp>
      <p:pic>
        <p:nvPicPr>
          <p:cNvPr id="2050" name="Picture 2" descr="Image result for customer information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0875" y="2277269"/>
            <a:ext cx="5810250" cy="3448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34451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100% Security is Impossible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8413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Exist to Serve…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5021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3722" y="176792"/>
            <a:ext cx="10342850" cy="6464281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48953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15028</TotalTime>
  <Words>717</Words>
  <Application>Microsoft Office PowerPoint</Application>
  <PresentationFormat>Widescreen</PresentationFormat>
  <Paragraphs>174</Paragraphs>
  <Slides>57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1" baseType="lpstr">
      <vt:lpstr>Arial</vt:lpstr>
      <vt:lpstr>Calibri</vt:lpstr>
      <vt:lpstr>Calibri Light</vt:lpstr>
      <vt:lpstr>Office Theme</vt:lpstr>
      <vt:lpstr>Secure Your ASP.NET WebApi and MVC Applications</vt:lpstr>
      <vt:lpstr>About</vt:lpstr>
      <vt:lpstr>Farm Credit Services of America</vt:lpstr>
      <vt:lpstr>Farm Credit is a Target for</vt:lpstr>
      <vt:lpstr>Cash Money</vt:lpstr>
      <vt:lpstr>Customer Information</vt:lpstr>
      <vt:lpstr>100% Security is Impossible</vt:lpstr>
      <vt:lpstr>We Exist to Serve…</vt:lpstr>
      <vt:lpstr>PowerPoint Presentation</vt:lpstr>
      <vt:lpstr>Have realistic security expectations</vt:lpstr>
      <vt:lpstr>PowerPoint Presentation</vt:lpstr>
      <vt:lpstr>There is a struggle between usability and security</vt:lpstr>
      <vt:lpstr>A Realistic Approach to Security…</vt:lpstr>
      <vt:lpstr>Layers Of Security</vt:lpstr>
      <vt:lpstr>Best Approach to Start With</vt:lpstr>
      <vt:lpstr>Appling Changes Globally</vt:lpstr>
      <vt:lpstr>PowerPoint Presentation</vt:lpstr>
      <vt:lpstr>PowerPoint Presentation</vt:lpstr>
      <vt:lpstr>Object Level Security Problems</vt:lpstr>
      <vt:lpstr>It’s Mathematics</vt:lpstr>
      <vt:lpstr>Application Level Security</vt:lpstr>
      <vt:lpstr>Application Level Security Settings</vt:lpstr>
      <vt:lpstr>Configuration Changes</vt:lpstr>
      <vt:lpstr>Content Security Policy</vt:lpstr>
      <vt:lpstr>Cross-Site Scripting (XSS)</vt:lpstr>
      <vt:lpstr>Content Security Policy</vt:lpstr>
      <vt:lpstr>Content Security Policy Demo</vt:lpstr>
      <vt:lpstr>Content Security Policy Rules Of Thumb</vt:lpstr>
      <vt:lpstr>Cookie Policies</vt:lpstr>
      <vt:lpstr>Session Hijacking</vt:lpstr>
      <vt:lpstr>Cookie Policy</vt:lpstr>
      <vt:lpstr>Cookie Policy Demo</vt:lpstr>
      <vt:lpstr>Exception Filter</vt:lpstr>
      <vt:lpstr>Exceptions are major security risk</vt:lpstr>
      <vt:lpstr>Exception Filter</vt:lpstr>
      <vt:lpstr>Exception Filter Demo</vt:lpstr>
      <vt:lpstr>Action Filters</vt:lpstr>
      <vt:lpstr>Action Filters</vt:lpstr>
      <vt:lpstr>Loan Application Action Filter</vt:lpstr>
      <vt:lpstr>Action Filter Demo</vt:lpstr>
      <vt:lpstr>Database Protection</vt:lpstr>
      <vt:lpstr>Configuration</vt:lpstr>
      <vt:lpstr>Entity Framework</vt:lpstr>
      <vt:lpstr>PowerPoint Presentation</vt:lpstr>
      <vt:lpstr>SDLC Improvements</vt:lpstr>
      <vt:lpstr>Automated Testing</vt:lpstr>
      <vt:lpstr>White-Hat Hacking</vt:lpstr>
      <vt:lpstr>Code Reviews</vt:lpstr>
      <vt:lpstr>Create Intrusion Detection Plan</vt:lpstr>
      <vt:lpstr>Example Parts of Plan</vt:lpstr>
      <vt:lpstr>Don’t Start Plan After Your Compromised</vt:lpstr>
      <vt:lpstr>PowerPoint Presentation</vt:lpstr>
      <vt:lpstr>Not all doom and gloom</vt:lpstr>
      <vt:lpstr>PowerPoint Presentation</vt:lpstr>
      <vt:lpstr>PowerPoint Presentation</vt:lpstr>
      <vt:lpstr>Questions?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Secure Your ASP.NET WebApi and MVC Applications</dc:title>
  <dc:creator>Bob Walker</dc:creator>
  <cp:lastModifiedBy>Bob Walker</cp:lastModifiedBy>
  <cp:revision>38</cp:revision>
  <dcterms:created xsi:type="dcterms:W3CDTF">2016-07-16T20:09:53Z</dcterms:created>
  <dcterms:modified xsi:type="dcterms:W3CDTF">2016-09-01T01:13:17Z</dcterms:modified>
</cp:coreProperties>
</file>